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3"/>
  </p:handoutMasterIdLst>
  <p:sldIdLst>
    <p:sldId id="354" r:id="rId3"/>
    <p:sldId id="332" r:id="rId4"/>
    <p:sldId id="292" r:id="rId5"/>
    <p:sldId id="293" r:id="rId6"/>
    <p:sldId id="306" r:id="rId7"/>
    <p:sldId id="348" r:id="rId8"/>
    <p:sldId id="323" r:id="rId9"/>
    <p:sldId id="317" r:id="rId10"/>
    <p:sldId id="334" r:id="rId11"/>
    <p:sldId id="355" r:id="rId12"/>
  </p:sldIdLst>
  <p:sldSz cx="12192000" cy="6858000"/>
  <p:notesSz cx="9874250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ZIO VALENTINO INFANTE" initials="MVI" lastIdx="5" clrIdx="0">
    <p:extLst>
      <p:ext uri="{19B8F6BF-5375-455C-9EA6-DF929625EA0E}">
        <p15:presenceInfo xmlns:p15="http://schemas.microsoft.com/office/powerpoint/2012/main" userId="MAURIZIO VALENTINO INFA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FA00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111" autoAdjust="0"/>
    <p:restoredTop sz="94660"/>
  </p:normalViewPr>
  <p:slideViewPr>
    <p:cSldViewPr snapToGrid="0">
      <p:cViewPr>
        <p:scale>
          <a:sx n="97" d="100"/>
          <a:sy n="97" d="100"/>
        </p:scale>
        <p:origin x="3008" y="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6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44905-E54E-4882-AF7A-B78EC2AB1A2C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8C446-AC9B-4DFF-A00F-1A4053031D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604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8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1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3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992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841"/>
            <a:ext cx="10971684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7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1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992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841"/>
            <a:ext cx="10971684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7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992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10971684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9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992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4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992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24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1684" cy="53086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1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992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562" y="3682578"/>
            <a:ext cx="535413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3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992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3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992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2" y="3682578"/>
            <a:ext cx="10971684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4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992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10971684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2" y="3682578"/>
            <a:ext cx="10971684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0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992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562" y="3682578"/>
            <a:ext cx="535413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5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992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353241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841"/>
            <a:ext cx="353241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841"/>
            <a:ext cx="353241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8370" y="3682578"/>
            <a:ext cx="353241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2578"/>
            <a:ext cx="353241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562" y="3682578"/>
            <a:ext cx="353241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25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9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6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8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4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7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3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0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7FC47-37D7-41CD-B5A4-8B542C281FBB}" type="datetimeFigureOut">
              <a:rPr lang="it-IT" smtClean="0"/>
              <a:t>01/11/22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59C12-4BB7-44B7-A9A5-1B9FBC17B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0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3992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10971684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903" b="0" strike="noStrike" spc="-1">
                <a:latin typeface="Arial"/>
              </a:rPr>
              <a:t>Fai clic per modificare il formato del testo della struttura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540" b="0" strike="noStrike" spc="-1">
                <a:latin typeface="Arial"/>
              </a:rPr>
              <a:t>Secondo livello struttura</a:t>
            </a:r>
          </a:p>
          <a:p>
            <a:pPr marL="1175731" lvl="2" indent="-261274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177" b="0" strike="noStrike" spc="-1">
                <a:latin typeface="Arial"/>
              </a:rPr>
              <a:t>Terzo livello struttura</a:t>
            </a:r>
          </a:p>
          <a:p>
            <a:pPr marL="1567642" lvl="3" indent="-195955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14" b="0" strike="noStrike" spc="-1">
                <a:latin typeface="Arial"/>
              </a:rPr>
              <a:t>Quarto livello struttura</a:t>
            </a:r>
          </a:p>
          <a:p>
            <a:pPr marL="1959552" lvl="4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14" b="0" strike="noStrike" spc="-1">
                <a:latin typeface="Arial"/>
              </a:rPr>
              <a:t>Quinto livello struttura</a:t>
            </a:r>
          </a:p>
          <a:p>
            <a:pPr marL="2351462" lvl="5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14" b="0" strike="noStrike" spc="-1">
                <a:latin typeface="Arial"/>
              </a:rPr>
              <a:t>Sesto livello struttura</a:t>
            </a:r>
          </a:p>
          <a:p>
            <a:pPr marL="2743373" lvl="6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14" b="0" strike="noStrike" spc="-1">
                <a:latin typeface="Arial"/>
              </a:rPr>
              <a:t>Settimo livello struttura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562" y="6247906"/>
            <a:ext cx="2840124" cy="4728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27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9405" y="6247906"/>
            <a:ext cx="3864189" cy="472896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it-IT" sz="127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41122" y="6247906"/>
            <a:ext cx="2840124" cy="47289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EECC1046-7180-4504-8F2C-891BF97AFC6B}" type="slidenum">
              <a:rPr lang="it-IT" sz="1270" b="0" strike="noStrike" spc="-1">
                <a:latin typeface="Times New Roman"/>
              </a:rPr>
              <a:t>‹N›</a:t>
            </a:fld>
            <a:endParaRPr lang="it-IT" sz="127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748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1286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2"/>
          <p:cNvSpPr/>
          <p:nvPr/>
        </p:nvSpPr>
        <p:spPr>
          <a:xfrm>
            <a:off x="2046057" y="2024830"/>
            <a:ext cx="8360588" cy="2024830"/>
          </a:xfrm>
          <a:prstGeom prst="rect">
            <a:avLst/>
          </a:prstGeom>
          <a:noFill/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Immagine 88"/>
          <p:cNvPicPr/>
          <p:nvPr/>
        </p:nvPicPr>
        <p:blipFill>
          <a:blip r:embed="rId2"/>
          <a:stretch/>
        </p:blipFill>
        <p:spPr>
          <a:xfrm>
            <a:off x="394607" y="5585317"/>
            <a:ext cx="4676607" cy="828159"/>
          </a:xfrm>
          <a:prstGeom prst="rect">
            <a:avLst/>
          </a:prstGeom>
          <a:ln>
            <a:noFill/>
          </a:ln>
        </p:spPr>
      </p:pic>
      <p:sp>
        <p:nvSpPr>
          <p:cNvPr id="10" name="CasellaDiTesto 1">
            <a:extLst>
              <a:ext uri="{FF2B5EF4-FFF2-40B4-BE49-F238E27FC236}">
                <a16:creationId xmlns:a16="http://schemas.microsoft.com/office/drawing/2014/main" id="{51AFC716-246D-514B-BC21-1368EF83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344" y="2839049"/>
            <a:ext cx="706531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221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4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Dott</a:t>
            </a:r>
            <a:r>
              <a:rPr lang="en-GB" altLang="it-IT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Maurizio Infante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795661A-8D65-544F-B1D0-5A04D6CD5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849" y="5585317"/>
            <a:ext cx="3695611" cy="978588"/>
          </a:xfrm>
          <a:prstGeom prst="rect">
            <a:avLst/>
          </a:prstGeom>
        </p:spPr>
      </p:pic>
      <p:sp>
        <p:nvSpPr>
          <p:cNvPr id="8" name="CasellaDiTesto 1">
            <a:extLst>
              <a:ext uri="{FF2B5EF4-FFF2-40B4-BE49-F238E27FC236}">
                <a16:creationId xmlns:a16="http://schemas.microsoft.com/office/drawing/2014/main" id="{51AFC716-246D-514B-BC21-1368EF83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183" y="419253"/>
            <a:ext cx="1049433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221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48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Trattamento</a:t>
            </a:r>
            <a:r>
              <a:rPr lang="en-GB" altLang="it-IT" sz="48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Carcinoma </a:t>
            </a:r>
            <a:r>
              <a:rPr lang="en-GB" altLang="it-IT" sz="48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Polmonare</a:t>
            </a:r>
            <a:r>
              <a:rPr lang="en-GB" altLang="it-IT" sz="48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it-IT" sz="48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Oligometastatico</a:t>
            </a:r>
            <a:endParaRPr lang="en-GB" altLang="it-IT" sz="48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2"/>
          <p:cNvSpPr/>
          <p:nvPr/>
        </p:nvSpPr>
        <p:spPr>
          <a:xfrm>
            <a:off x="2046057" y="2024830"/>
            <a:ext cx="8360588" cy="2024830"/>
          </a:xfrm>
          <a:prstGeom prst="rect">
            <a:avLst/>
          </a:prstGeom>
          <a:noFill/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Immagine 88"/>
          <p:cNvPicPr/>
          <p:nvPr/>
        </p:nvPicPr>
        <p:blipFill>
          <a:blip r:embed="rId2"/>
          <a:stretch/>
        </p:blipFill>
        <p:spPr>
          <a:xfrm>
            <a:off x="394607" y="5585317"/>
            <a:ext cx="4676607" cy="828159"/>
          </a:xfrm>
          <a:prstGeom prst="rect">
            <a:avLst/>
          </a:prstGeom>
          <a:ln>
            <a:noFill/>
          </a:ln>
        </p:spPr>
      </p:pic>
      <p:sp>
        <p:nvSpPr>
          <p:cNvPr id="10" name="CasellaDiTesto 1">
            <a:extLst>
              <a:ext uri="{FF2B5EF4-FFF2-40B4-BE49-F238E27FC236}">
                <a16:creationId xmlns:a16="http://schemas.microsoft.com/office/drawing/2014/main" id="{51AFC716-246D-514B-BC21-1368EF83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344" y="2839049"/>
            <a:ext cx="706531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221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4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Dott</a:t>
            </a:r>
            <a:r>
              <a:rPr lang="en-GB" altLang="it-IT" sz="4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Maurizio Infante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795661A-8D65-544F-B1D0-5A04D6CD5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849" y="5585317"/>
            <a:ext cx="3695611" cy="978588"/>
          </a:xfrm>
          <a:prstGeom prst="rect">
            <a:avLst/>
          </a:prstGeom>
        </p:spPr>
      </p:pic>
      <p:sp>
        <p:nvSpPr>
          <p:cNvPr id="8" name="CasellaDiTesto 1">
            <a:extLst>
              <a:ext uri="{FF2B5EF4-FFF2-40B4-BE49-F238E27FC236}">
                <a16:creationId xmlns:a16="http://schemas.microsoft.com/office/drawing/2014/main" id="{51AFC716-246D-514B-BC21-1368EF83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183" y="419253"/>
            <a:ext cx="1049433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221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48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Grazie</a:t>
            </a:r>
            <a:r>
              <a:rPr lang="en-GB" altLang="it-IT" sz="48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n-GB" altLang="it-IT" sz="48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l’attenzione</a:t>
            </a:r>
            <a:endParaRPr lang="en-GB" altLang="it-IT" sz="48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0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04774EB-ACD1-E48A-593B-F4C9960E4C2D}"/>
              </a:ext>
            </a:extLst>
          </p:cNvPr>
          <p:cNvSpPr/>
          <p:nvPr/>
        </p:nvSpPr>
        <p:spPr>
          <a:xfrm>
            <a:off x="0" y="6011373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Nelle immagini PET si vede un tumore del polmone (cerchio giallo) e una singola metastasi allo sterno (cerchio verde)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D8170717-6727-927F-98CC-0B318E452498}"/>
              </a:ext>
            </a:extLst>
          </p:cNvPr>
          <p:cNvGrpSpPr/>
          <p:nvPr/>
        </p:nvGrpSpPr>
        <p:grpSpPr>
          <a:xfrm>
            <a:off x="0" y="1430673"/>
            <a:ext cx="12192000" cy="4307517"/>
            <a:chOff x="0" y="1430674"/>
            <a:chExt cx="11873947" cy="399665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/>
            <a:srcRect l="2351" t="11292" r="52549" b="52025"/>
            <a:stretch/>
          </p:blipFill>
          <p:spPr>
            <a:xfrm>
              <a:off x="0" y="1430674"/>
              <a:ext cx="6184980" cy="3996652"/>
            </a:xfrm>
            <a:prstGeom prst="rect">
              <a:avLst/>
            </a:prstGeom>
          </p:spPr>
        </p:pic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4D486F3A-8107-5E17-BD55-868576CA2028}"/>
                </a:ext>
              </a:extLst>
            </p:cNvPr>
            <p:cNvSpPr/>
            <p:nvPr/>
          </p:nvSpPr>
          <p:spPr>
            <a:xfrm>
              <a:off x="1262693" y="3447773"/>
              <a:ext cx="1452060" cy="141868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CCCCD535-80AC-379B-F0F3-70ACAE533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1" t="52617" r="52549" b="6888"/>
            <a:stretch/>
          </p:blipFill>
          <p:spPr>
            <a:xfrm>
              <a:off x="6184980" y="1430674"/>
              <a:ext cx="5688967" cy="3996652"/>
            </a:xfrm>
            <a:prstGeom prst="rect">
              <a:avLst/>
            </a:prstGeom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180B3B40-38FB-83B3-3984-79B7311F6A3E}"/>
                </a:ext>
              </a:extLst>
            </p:cNvPr>
            <p:cNvSpPr/>
            <p:nvPr/>
          </p:nvSpPr>
          <p:spPr>
            <a:xfrm>
              <a:off x="8203147" y="1468220"/>
              <a:ext cx="1452060" cy="1418680"/>
            </a:xfrm>
            <a:prstGeom prst="ellipse">
              <a:avLst/>
            </a:prstGeom>
            <a:noFill/>
            <a:ln w="19050">
              <a:solidFill>
                <a:srgbClr val="8EF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5C4DD4-9815-C6B2-B9FA-21A990E0CFAF}"/>
              </a:ext>
            </a:extLst>
          </p:cNvPr>
          <p:cNvSpPr txBox="1"/>
          <p:nvPr/>
        </p:nvSpPr>
        <p:spPr>
          <a:xfrm>
            <a:off x="311348" y="163576"/>
            <a:ext cx="11589104" cy="993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Definizione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internazionalmente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accettata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3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malattia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oligometastatica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al </a:t>
            </a:r>
            <a:r>
              <a:rPr lang="en-US" sz="3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massimo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5 </a:t>
            </a:r>
            <a:r>
              <a:rPr lang="en-US" sz="3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metastasi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non </a:t>
            </a:r>
            <a:r>
              <a:rPr lang="en-US" sz="3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più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3 </a:t>
            </a:r>
            <a:r>
              <a:rPr lang="en-US" sz="3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2"/>
          <p:cNvSpPr/>
          <p:nvPr/>
        </p:nvSpPr>
        <p:spPr>
          <a:xfrm>
            <a:off x="2046057" y="2024830"/>
            <a:ext cx="8360588" cy="2024830"/>
          </a:xfrm>
          <a:prstGeom prst="rect">
            <a:avLst/>
          </a:prstGeom>
          <a:noFill/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795661A-8D65-544F-B1D0-5A04D6CD5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033" y="6146859"/>
            <a:ext cx="1539978" cy="407782"/>
          </a:xfrm>
          <a:prstGeom prst="rect">
            <a:avLst/>
          </a:prstGeom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8F0F68E2-1187-384B-9FFA-345D7D1C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8" y="169187"/>
            <a:ext cx="11886645" cy="794204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Differenze biologiche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D5EADEE-1770-1C4A-AA19-65B0C0187F24}"/>
              </a:ext>
            </a:extLst>
          </p:cNvPr>
          <p:cNvSpPr txBox="1"/>
          <p:nvPr/>
        </p:nvSpPr>
        <p:spPr>
          <a:xfrm>
            <a:off x="582989" y="6146859"/>
            <a:ext cx="286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Rashdan</a:t>
            </a:r>
            <a:r>
              <a:rPr lang="it-IT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it-IT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Transl</a:t>
            </a:r>
            <a:r>
              <a:rPr lang="it-IT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</a:t>
            </a:r>
            <a:r>
              <a:rPr lang="it-IT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it-IT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 2021</a:t>
            </a:r>
          </a:p>
        </p:txBody>
      </p:sp>
      <p:sp>
        <p:nvSpPr>
          <p:cNvPr id="18" name="Segnaposto contenuto 4">
            <a:extLst>
              <a:ext uri="{FF2B5EF4-FFF2-40B4-BE49-F238E27FC236}">
                <a16:creationId xmlns:a16="http://schemas.microsoft.com/office/drawing/2014/main" id="{1AB49067-4638-A64B-8AC6-3A656EFC789E}"/>
              </a:ext>
            </a:extLst>
          </p:cNvPr>
          <p:cNvSpPr txBox="1">
            <a:spLocks/>
          </p:cNvSpPr>
          <p:nvPr/>
        </p:nvSpPr>
        <p:spPr>
          <a:xfrm>
            <a:off x="6226350" y="1153890"/>
            <a:ext cx="6049192" cy="38056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91910" indent="-293933" algn="l" defTabSz="829544" rtl="0" eaLnBrk="1" latinLnBrk="0" hangingPunct="1">
              <a:lnSpc>
                <a:spcPct val="90000"/>
              </a:lnSpc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158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it-IT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Malattia </a:t>
            </a:r>
            <a:r>
              <a:rPr lang="it-IT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Oligometastatica</a:t>
            </a:r>
            <a:r>
              <a:rPr lang="it-IT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Potenziale metastatico limitato</a:t>
            </a:r>
          </a:p>
          <a:p>
            <a:pPr marL="0" indent="0">
              <a:buFont typeface="Wingdings" charset="2"/>
              <a:buNone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capacità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rilasciare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metastasi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Font typeface="Wingdings" charset="2"/>
              <a:buNone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cellule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tumorali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lasciano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riescono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sopravvivere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sanguigno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ad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raggiungere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distanti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charset="2"/>
              <a:buNone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cellule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tumorali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colonizzano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bersaglio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inospitali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non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riescono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moltiplicarsi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Segnaposto contenuto 4">
            <a:extLst>
              <a:ext uri="{FF2B5EF4-FFF2-40B4-BE49-F238E27FC236}">
                <a16:creationId xmlns:a16="http://schemas.microsoft.com/office/drawing/2014/main" id="{3B2B1C74-37BD-2A43-9DE5-A049FF95572D}"/>
              </a:ext>
            </a:extLst>
          </p:cNvPr>
          <p:cNvSpPr txBox="1">
            <a:spLocks/>
          </p:cNvSpPr>
          <p:nvPr/>
        </p:nvSpPr>
        <p:spPr>
          <a:xfrm>
            <a:off x="0" y="1153890"/>
            <a:ext cx="6003473" cy="3805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indent="0" defTabSz="829544">
              <a:lnSpc>
                <a:spcPct val="90000"/>
              </a:lnSpc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None/>
              <a:defRPr sz="4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22158" indent="-207386" defTabSz="829544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177"/>
            </a:lvl2pPr>
            <a:lvl3pPr marL="1036930" indent="-207386" defTabSz="829544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814"/>
            </a:lvl3pPr>
            <a:lvl4pPr marL="1451701" indent="-207386" defTabSz="829544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/>
            </a:lvl4pPr>
            <a:lvl5pPr marL="1866473" indent="-207386" defTabSz="829544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/>
            </a:lvl5pPr>
            <a:lvl6pPr marL="2281245" indent="-207386" defTabSz="829544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/>
            </a:lvl6pPr>
            <a:lvl7pPr marL="2696017" indent="-207386" defTabSz="829544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/>
            </a:lvl7pPr>
            <a:lvl8pPr marL="3110789" indent="-207386" defTabSz="829544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/>
            </a:lvl8pPr>
            <a:lvl9pPr marL="3525561" indent="-207386" defTabSz="829544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33"/>
            </a:lvl9pPr>
          </a:lstStyle>
          <a:p>
            <a:r>
              <a:rPr lang="it-IT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Malattia </a:t>
            </a:r>
            <a:r>
              <a:rPr lang="it-IT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Polimetastatica</a:t>
            </a:r>
            <a:r>
              <a:rPr lang="it-IT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Potenziale metastatico elevato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favoriscono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capacità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rilasciare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metastasi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cellule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tumorali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lasciano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sopravvivono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sanguigno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invadono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distanti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charset="2"/>
              <a:buNone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cellule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tumorali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colonizzano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bersaglio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ospitali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dove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riescono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crescere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8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2"/>
          <p:cNvSpPr/>
          <p:nvPr/>
        </p:nvSpPr>
        <p:spPr>
          <a:xfrm>
            <a:off x="2046057" y="2024830"/>
            <a:ext cx="8360588" cy="2024830"/>
          </a:xfrm>
          <a:prstGeom prst="rect">
            <a:avLst/>
          </a:prstGeom>
          <a:noFill/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795661A-8D65-544F-B1D0-5A04D6CD5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033" y="6146859"/>
            <a:ext cx="1539978" cy="40778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63933299-5FE5-4E43-A7C8-7EADF641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05" y="704868"/>
            <a:ext cx="11540189" cy="70455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en-US" sz="32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terapia</a:t>
            </a:r>
            <a: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locale </a:t>
            </a:r>
            <a:r>
              <a:rPr lang="en-US" sz="32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sulle</a:t>
            </a:r>
            <a: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metastasi</a:t>
            </a:r>
            <a: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ossia</a:t>
            </a:r>
            <a:b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l’asportazione</a:t>
            </a:r>
            <a: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chirurgica</a:t>
            </a:r>
            <a: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 la </a:t>
            </a:r>
            <a:r>
              <a:rPr lang="en-US" sz="32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radioterapia</a:t>
            </a:r>
            <a: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 la </a:t>
            </a:r>
            <a:r>
              <a:rPr lang="en-US" sz="32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termoablazione</a:t>
            </a:r>
            <a:b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può</a:t>
            </a:r>
            <a: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essere</a:t>
            </a:r>
            <a: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utile a </a:t>
            </a:r>
            <a:r>
              <a:rPr lang="en-US" sz="32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condizione</a:t>
            </a:r>
            <a: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</a:t>
            </a:r>
            <a: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2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81545BF-3A51-0145-B8A5-A2F313BB2765}"/>
              </a:ext>
            </a:extLst>
          </p:cNvPr>
          <p:cNvSpPr/>
          <p:nvPr/>
        </p:nvSpPr>
        <p:spPr>
          <a:xfrm>
            <a:off x="369870" y="1737719"/>
            <a:ext cx="11809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La </a:t>
            </a:r>
            <a:r>
              <a:rPr lang="en-US" sz="2400" dirty="0" err="1">
                <a:solidFill>
                  <a:srgbClr val="002060"/>
                </a:solidFill>
              </a:rPr>
              <a:t>malattia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metastatica</a:t>
            </a:r>
            <a:r>
              <a:rPr lang="en-US" sz="2400" dirty="0">
                <a:solidFill>
                  <a:srgbClr val="002060"/>
                </a:solidFill>
              </a:rPr>
              <a:t> non </a:t>
            </a:r>
            <a:r>
              <a:rPr lang="en-US" sz="2400" dirty="0" err="1">
                <a:solidFill>
                  <a:srgbClr val="002060"/>
                </a:solidFill>
              </a:rPr>
              <a:t>si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sia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disseminata</a:t>
            </a:r>
            <a:r>
              <a:rPr lang="en-US" sz="2400" dirty="0">
                <a:solidFill>
                  <a:srgbClr val="002060"/>
                </a:solidFill>
              </a:rPr>
              <a:t> in </a:t>
            </a:r>
            <a:r>
              <a:rPr lang="en-US" sz="2400" dirty="0" err="1">
                <a:solidFill>
                  <a:srgbClr val="002060"/>
                </a:solidFill>
              </a:rPr>
              <a:t>tutto</a:t>
            </a:r>
            <a:r>
              <a:rPr lang="en-US" sz="2400" dirty="0">
                <a:solidFill>
                  <a:srgbClr val="002060"/>
                </a:solidFill>
              </a:rPr>
              <a:t> il </a:t>
            </a:r>
            <a:r>
              <a:rPr lang="en-US" sz="2400" dirty="0" err="1">
                <a:solidFill>
                  <a:srgbClr val="002060"/>
                </a:solidFill>
              </a:rPr>
              <a:t>corpo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che</a:t>
            </a:r>
            <a:r>
              <a:rPr lang="en-US" sz="2400" dirty="0">
                <a:solidFill>
                  <a:srgbClr val="002060"/>
                </a:solidFill>
              </a:rPr>
              <a:t> le </a:t>
            </a:r>
            <a:r>
              <a:rPr lang="en-US" sz="2400" dirty="0" err="1">
                <a:solidFill>
                  <a:srgbClr val="002060"/>
                </a:solidFill>
              </a:rPr>
              <a:t>micrometastasi</a:t>
            </a:r>
            <a:r>
              <a:rPr lang="en-US" sz="2400" dirty="0">
                <a:solidFill>
                  <a:srgbClr val="002060"/>
                </a:solidFill>
              </a:rPr>
              <a:t> (cellule non </a:t>
            </a:r>
            <a:r>
              <a:rPr lang="en-US" sz="2400" dirty="0" err="1">
                <a:solidFill>
                  <a:srgbClr val="002060"/>
                </a:solidFill>
              </a:rPr>
              <a:t>visibili</a:t>
            </a:r>
            <a:r>
              <a:rPr lang="en-US" sz="2400" dirty="0">
                <a:solidFill>
                  <a:srgbClr val="002060"/>
                </a:solidFill>
              </a:rPr>
              <a:t> con le </a:t>
            </a:r>
            <a:r>
              <a:rPr lang="en-US" sz="2400" dirty="0" err="1">
                <a:solidFill>
                  <a:srgbClr val="002060"/>
                </a:solidFill>
              </a:rPr>
              <a:t>attuali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tecniche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diagnostiche</a:t>
            </a:r>
            <a:r>
              <a:rPr lang="en-US" sz="2400" dirty="0">
                <a:solidFill>
                  <a:srgbClr val="002060"/>
                </a:solidFill>
              </a:rPr>
              <a:t>) </a:t>
            </a:r>
            <a:r>
              <a:rPr lang="en-US" sz="2400" dirty="0" err="1">
                <a:solidFill>
                  <a:srgbClr val="002060"/>
                </a:solidFill>
              </a:rPr>
              <a:t>siano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tenute</a:t>
            </a:r>
            <a:r>
              <a:rPr lang="en-US" sz="2400" dirty="0">
                <a:solidFill>
                  <a:srgbClr val="002060"/>
                </a:solidFill>
              </a:rPr>
              <a:t> sotto </a:t>
            </a:r>
            <a:r>
              <a:rPr lang="en-US" sz="2400" dirty="0" err="1">
                <a:solidFill>
                  <a:srgbClr val="002060"/>
                </a:solidFill>
              </a:rPr>
              <a:t>controllo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meccanismi</a:t>
            </a:r>
            <a:r>
              <a:rPr lang="en-US" sz="2400" dirty="0">
                <a:solidFill>
                  <a:srgbClr val="002060"/>
                </a:solidFill>
              </a:rPr>
              <a:t> di </a:t>
            </a:r>
            <a:r>
              <a:rPr lang="en-US" sz="2400" dirty="0" err="1">
                <a:solidFill>
                  <a:srgbClr val="002060"/>
                </a:solidFill>
              </a:rPr>
              <a:t>difesa</a:t>
            </a:r>
            <a:r>
              <a:rPr lang="en-US" sz="2400" dirty="0">
                <a:solidFill>
                  <a:srgbClr val="002060"/>
                </a:solidFill>
              </a:rPr>
              <a:t> del </a:t>
            </a:r>
            <a:r>
              <a:rPr lang="en-US" sz="2400" dirty="0" err="1">
                <a:solidFill>
                  <a:srgbClr val="002060"/>
                </a:solidFill>
              </a:rPr>
              <a:t>paziente</a:t>
            </a:r>
            <a:r>
              <a:rPr lang="en-US" sz="2400" dirty="0">
                <a:solidFill>
                  <a:srgbClr val="002060"/>
                </a:solidFill>
              </a:rPr>
              <a:t> o </a:t>
            </a:r>
            <a:r>
              <a:rPr lang="en-US" sz="2400" dirty="0" err="1">
                <a:solidFill>
                  <a:srgbClr val="002060"/>
                </a:solidFill>
              </a:rPr>
              <a:t>dalla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terapia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C1F1CD-8B12-D94D-AF29-40B494EA6BB5}"/>
              </a:ext>
            </a:extLst>
          </p:cNvPr>
          <p:cNvSpPr txBox="1"/>
          <p:nvPr/>
        </p:nvSpPr>
        <p:spPr>
          <a:xfrm>
            <a:off x="369870" y="6350750"/>
            <a:ext cx="2619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Infante et al. </a:t>
            </a:r>
            <a:r>
              <a:rPr lang="it-IT" sz="1000" dirty="0" err="1"/>
              <a:t>Transl</a:t>
            </a:r>
            <a:r>
              <a:rPr lang="it-IT" sz="1000" dirty="0"/>
              <a:t> </a:t>
            </a:r>
            <a:r>
              <a:rPr lang="it-IT" sz="1000" dirty="0" err="1"/>
              <a:t>Lung</a:t>
            </a:r>
            <a:r>
              <a:rPr lang="it-IT" sz="1000" dirty="0"/>
              <a:t> </a:t>
            </a:r>
            <a:r>
              <a:rPr lang="it-IT" sz="1000" dirty="0" err="1"/>
              <a:t>Cancer</a:t>
            </a:r>
            <a:r>
              <a:rPr lang="it-IT" sz="1000" dirty="0"/>
              <a:t> Res 2021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603341-95B9-1E67-95C9-BDFBDAC30269}"/>
              </a:ext>
            </a:extLst>
          </p:cNvPr>
          <p:cNvSpPr txBox="1"/>
          <p:nvPr/>
        </p:nvSpPr>
        <p:spPr>
          <a:xfrm>
            <a:off x="92764" y="4278250"/>
            <a:ext cx="120064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questo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caso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c’è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l’opportunità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distruggere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siti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malattia</a:t>
            </a:r>
            <a:endParaRPr lang="en-US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 cui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possono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partire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altre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cellule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tumorali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dare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altre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metastasi</a:t>
            </a:r>
            <a:endParaRPr lang="en-US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874936" y="4739735"/>
            <a:ext cx="4572197" cy="99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 sz="1996" spc="-1">
              <a:latin typeface="Calibri"/>
            </a:endParaRPr>
          </a:p>
          <a:p>
            <a:endParaRPr lang="it-IT" sz="1996" spc="-1">
              <a:latin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C9ABF66-ACFD-0F4F-B6D8-E1473E0BAE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1599" r="1462" b="2123"/>
          <a:stretch/>
        </p:blipFill>
        <p:spPr>
          <a:xfrm>
            <a:off x="1184981" y="2337971"/>
            <a:ext cx="9199183" cy="371828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DEB9C32-A137-2940-A73E-0BF15824F61C}"/>
              </a:ext>
            </a:extLst>
          </p:cNvPr>
          <p:cNvPicPr/>
          <p:nvPr/>
        </p:nvPicPr>
        <p:blipFill rotWithShape="1">
          <a:blip r:embed="rId3"/>
          <a:srcRect b="32213"/>
          <a:stretch/>
        </p:blipFill>
        <p:spPr>
          <a:xfrm>
            <a:off x="102026" y="147329"/>
            <a:ext cx="3583194" cy="917539"/>
          </a:xfrm>
          <a:prstGeom prst="rect">
            <a:avLst/>
          </a:prstGeom>
          <a:ln>
            <a:noFill/>
          </a:ln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0F8D7BF-DBBB-7A44-8BFD-8A49FFF1B94E}"/>
              </a:ext>
            </a:extLst>
          </p:cNvPr>
          <p:cNvSpPr/>
          <p:nvPr/>
        </p:nvSpPr>
        <p:spPr>
          <a:xfrm>
            <a:off x="360479" y="6279782"/>
            <a:ext cx="3066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Gomez et al.,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Clin</a:t>
            </a:r>
            <a:r>
              <a:rPr lang="it-IT" dirty="0"/>
              <a:t> </a:t>
            </a:r>
            <a:r>
              <a:rPr lang="it-IT" dirty="0" err="1"/>
              <a:t>Oncol</a:t>
            </a:r>
            <a:r>
              <a:rPr lang="it-IT" dirty="0"/>
              <a:t> 2019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27D2DF0-B443-7E43-8156-FE1120593E50}"/>
              </a:ext>
            </a:extLst>
          </p:cNvPr>
          <p:cNvSpPr/>
          <p:nvPr/>
        </p:nvSpPr>
        <p:spPr>
          <a:xfrm>
            <a:off x="3630984" y="190599"/>
            <a:ext cx="8228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Alcuni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controllati</a:t>
            </a:r>
            <a:r>
              <a:rPr lang="en-US" sz="2400" dirty="0"/>
              <a:t> </a:t>
            </a:r>
            <a:r>
              <a:rPr lang="en-US" sz="2400" dirty="0" err="1"/>
              <a:t>dimostrano</a:t>
            </a:r>
            <a:r>
              <a:rPr lang="en-US" sz="2400" dirty="0"/>
              <a:t> un </a:t>
            </a:r>
            <a:r>
              <a:rPr lang="en-US" sz="2400" dirty="0" err="1"/>
              <a:t>vantaggio</a:t>
            </a:r>
            <a:r>
              <a:rPr lang="en-US" sz="2400" dirty="0"/>
              <a:t> di </a:t>
            </a:r>
            <a:r>
              <a:rPr lang="en-US" sz="2400" dirty="0" err="1"/>
              <a:t>sopravvivenza</a:t>
            </a:r>
            <a:endParaRPr lang="en-US" sz="2400" dirty="0"/>
          </a:p>
          <a:p>
            <a:r>
              <a:rPr lang="en-US" sz="2400" dirty="0"/>
              <a:t>con la </a:t>
            </a:r>
            <a:r>
              <a:rPr lang="en-US" sz="2400" dirty="0" err="1"/>
              <a:t>radioterapia</a:t>
            </a:r>
            <a:r>
              <a:rPr lang="en-US" sz="2400" dirty="0"/>
              <a:t> </a:t>
            </a:r>
            <a:r>
              <a:rPr lang="en-US" sz="2400" dirty="0" err="1"/>
              <a:t>mirata</a:t>
            </a:r>
            <a:r>
              <a:rPr lang="en-US" sz="2400" dirty="0"/>
              <a:t> </a:t>
            </a:r>
            <a:r>
              <a:rPr lang="en-US" sz="2400" dirty="0" err="1"/>
              <a:t>sulle</a:t>
            </a:r>
            <a:r>
              <a:rPr lang="en-US" sz="2400" dirty="0"/>
              <a:t> </a:t>
            </a:r>
            <a:r>
              <a:rPr lang="en-US" sz="2400" dirty="0" err="1"/>
              <a:t>Oligometastasi</a:t>
            </a:r>
            <a:endParaRPr lang="en-US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95661A-8D65-544F-B1D0-5A04D6CD5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033" y="6146859"/>
            <a:ext cx="1539978" cy="40778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1ECFC8C-1D30-2127-4B64-CDAA85E7BD36}"/>
              </a:ext>
            </a:extLst>
          </p:cNvPr>
          <p:cNvSpPr/>
          <p:nvPr/>
        </p:nvSpPr>
        <p:spPr>
          <a:xfrm>
            <a:off x="1620022" y="1518323"/>
            <a:ext cx="9386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La </a:t>
            </a:r>
            <a:r>
              <a:rPr lang="en-US" sz="2000" dirty="0" err="1">
                <a:solidFill>
                  <a:srgbClr val="0070C0"/>
                </a:solidFill>
                <a:latin typeface="+mj-lt"/>
              </a:rPr>
              <a:t>linea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j-lt"/>
              </a:rPr>
              <a:t>azzurra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rappresenta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percentuale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pazienti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ancora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vivi</a:t>
            </a:r>
            <a:r>
              <a:rPr lang="en-US" sz="2000" dirty="0">
                <a:latin typeface="+mj-lt"/>
              </a:rPr>
              <a:t> dopo </a:t>
            </a:r>
            <a:r>
              <a:rPr lang="en-US" sz="2000" dirty="0" err="1">
                <a:latin typeface="+mj-lt"/>
              </a:rPr>
              <a:t>radioterapia</a:t>
            </a:r>
            <a:r>
              <a:rPr lang="en-US" sz="2000" dirty="0">
                <a:latin typeface="+mj-lt"/>
              </a:rPr>
              <a:t> locale</a:t>
            </a:r>
          </a:p>
          <a:p>
            <a:r>
              <a:rPr lang="en-US" sz="2000" dirty="0">
                <a:latin typeface="+mj-lt"/>
              </a:rPr>
              <a:t>La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linea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rossa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rappresenta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percentuale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pazienti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ancora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vivi</a:t>
            </a:r>
            <a:r>
              <a:rPr lang="en-US" sz="2000" dirty="0">
                <a:latin typeface="+mj-lt"/>
              </a:rPr>
              <a:t> senza </a:t>
            </a:r>
            <a:r>
              <a:rPr lang="en-US" sz="2000" dirty="0" err="1">
                <a:latin typeface="+mj-lt"/>
              </a:rPr>
              <a:t>radioterapia</a:t>
            </a:r>
            <a:r>
              <a:rPr lang="en-US" sz="2000" dirty="0">
                <a:latin typeface="+mj-lt"/>
              </a:rPr>
              <a:t> locale</a:t>
            </a:r>
          </a:p>
        </p:txBody>
      </p:sp>
    </p:spTree>
    <p:extLst>
      <p:ext uri="{BB962C8B-B14F-4D97-AF65-F5344CB8AC3E}">
        <p14:creationId xmlns:p14="http://schemas.microsoft.com/office/powerpoint/2010/main" val="33398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144"/>
            <a:ext cx="3450167" cy="47047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67" y="1152144"/>
            <a:ext cx="8529918" cy="5029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05877" y="628319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Mitchell, JTCVS 2022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45774" y="305943"/>
            <a:ext cx="12046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risultati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chirurgia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sembrano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equivalenti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quelli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radioterapia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pazienti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con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tumori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polmonari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fase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oligometastatica</a:t>
            </a: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076"/>
            <a:ext cx="12353026" cy="41907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64" y="306218"/>
            <a:ext cx="2414219" cy="428075"/>
          </a:xfrm>
          <a:prstGeom prst="rect">
            <a:avLst/>
          </a:prstGeom>
        </p:spPr>
      </p:pic>
      <p:sp>
        <p:nvSpPr>
          <p:cNvPr id="8" name="Titolo 5"/>
          <p:cNvSpPr txBox="1">
            <a:spLocks/>
          </p:cNvSpPr>
          <p:nvPr/>
        </p:nvSpPr>
        <p:spPr>
          <a:xfrm>
            <a:off x="611091" y="849603"/>
            <a:ext cx="101099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2060"/>
                </a:solidFill>
                <a:latin typeface="+mn-lt"/>
              </a:rPr>
              <a:t>Obiettivo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primario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sopravvivenza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+mn-lt"/>
              </a:rPr>
              <a:t>Dimensione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del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campione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it-IT" sz="2800" dirty="0">
                <a:solidFill>
                  <a:srgbClr val="002060"/>
                </a:solidFill>
                <a:latin typeface="+mn-lt"/>
              </a:rPr>
              <a:t>195.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514107" y="190907"/>
            <a:ext cx="7206902" cy="658696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Studio controllato di Fase III</a:t>
            </a:r>
          </a:p>
        </p:txBody>
      </p:sp>
    </p:spTree>
    <p:extLst>
      <p:ext uri="{BB962C8B-B14F-4D97-AF65-F5344CB8AC3E}">
        <p14:creationId xmlns:p14="http://schemas.microsoft.com/office/powerpoint/2010/main" val="23752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73771" y="414829"/>
            <a:ext cx="7206902" cy="658696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Criteri di inclusione 2021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011732" y="1132209"/>
            <a:ext cx="4169114" cy="5049746"/>
            <a:chOff x="451975" y="1475926"/>
            <a:chExt cx="4169114" cy="5049746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EEADDBD1-A4B8-CF4C-974F-2A02054D7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75" y="1475926"/>
              <a:ext cx="4169114" cy="5049746"/>
            </a:xfrm>
            <a:prstGeom prst="rect">
              <a:avLst/>
            </a:prstGeom>
          </p:spPr>
        </p:pic>
        <p:sp>
          <p:nvSpPr>
            <p:cNvPr id="14" name="Circle"/>
            <p:cNvSpPr>
              <a:spLocks noChangeArrowheads="1"/>
            </p:cNvSpPr>
            <p:nvPr/>
          </p:nvSpPr>
          <p:spPr bwMode="auto">
            <a:xfrm>
              <a:off x="2144948" y="3265791"/>
              <a:ext cx="211253" cy="2001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2694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>
              <a:lvl1pPr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ko-KR" sz="700">
                <a:solidFill>
                  <a:srgbClr val="FFFFFF"/>
                </a:solidFill>
              </a:endParaRPr>
            </a:p>
          </p:txBody>
        </p:sp>
        <p:sp>
          <p:nvSpPr>
            <p:cNvPr id="15" name="Circle"/>
            <p:cNvSpPr>
              <a:spLocks noChangeArrowheads="1"/>
            </p:cNvSpPr>
            <p:nvPr/>
          </p:nvSpPr>
          <p:spPr bwMode="auto">
            <a:xfrm flipV="1">
              <a:off x="2819204" y="2993515"/>
              <a:ext cx="137516" cy="1353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2694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>
              <a:lvl1pPr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ko-KR" sz="700">
                <a:solidFill>
                  <a:srgbClr val="FFFFFF"/>
                </a:solidFill>
              </a:endParaRPr>
            </a:p>
          </p:txBody>
        </p:sp>
        <p:sp>
          <p:nvSpPr>
            <p:cNvPr id="16" name="Circle"/>
            <p:cNvSpPr>
              <a:spLocks noChangeArrowheads="1"/>
            </p:cNvSpPr>
            <p:nvPr/>
          </p:nvSpPr>
          <p:spPr bwMode="auto">
            <a:xfrm>
              <a:off x="2201919" y="4370556"/>
              <a:ext cx="154282" cy="1492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2694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>
              <a:lvl1pPr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ko-KR" sz="700">
                <a:solidFill>
                  <a:srgbClr val="FFFFFF"/>
                </a:solidFill>
              </a:endParaRPr>
            </a:p>
          </p:txBody>
        </p:sp>
        <p:sp>
          <p:nvSpPr>
            <p:cNvPr id="18" name="Circle"/>
            <p:cNvSpPr>
              <a:spLocks noChangeArrowheads="1"/>
            </p:cNvSpPr>
            <p:nvPr/>
          </p:nvSpPr>
          <p:spPr bwMode="auto">
            <a:xfrm>
              <a:off x="2423448" y="1677289"/>
              <a:ext cx="113084" cy="1115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2694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>
              <a:lvl1pPr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ko-KR" sz="700">
                <a:solidFill>
                  <a:srgbClr val="FFFFFF"/>
                </a:solidFill>
              </a:endParaRPr>
            </a:p>
          </p:txBody>
        </p:sp>
        <p:sp>
          <p:nvSpPr>
            <p:cNvPr id="28" name="Circle"/>
            <p:cNvSpPr>
              <a:spLocks noChangeArrowheads="1"/>
            </p:cNvSpPr>
            <p:nvPr/>
          </p:nvSpPr>
          <p:spPr bwMode="auto">
            <a:xfrm>
              <a:off x="2575848" y="1829689"/>
              <a:ext cx="113084" cy="1115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2694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>
              <a:lvl1pPr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ko-KR" sz="700">
                <a:solidFill>
                  <a:srgbClr val="FFFFFF"/>
                </a:solidFill>
              </a:endParaRPr>
            </a:p>
          </p:txBody>
        </p:sp>
      </p:grpSp>
      <p:sp>
        <p:nvSpPr>
          <p:cNvPr id="45" name="Fumetto 2 44"/>
          <p:cNvSpPr/>
          <p:nvPr/>
        </p:nvSpPr>
        <p:spPr>
          <a:xfrm>
            <a:off x="1989313" y="1312060"/>
            <a:ext cx="1409183" cy="1294608"/>
          </a:xfrm>
          <a:prstGeom prst="wedgeRoundRectCallout">
            <a:avLst>
              <a:gd name="adj1" fmla="val 129498"/>
              <a:gd name="adj2" fmla="val 6787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Tumore primitivo controllabile</a:t>
            </a:r>
          </a:p>
        </p:txBody>
      </p:sp>
      <p:sp>
        <p:nvSpPr>
          <p:cNvPr id="46" name="Fumetto 2 45"/>
          <p:cNvSpPr/>
          <p:nvPr/>
        </p:nvSpPr>
        <p:spPr>
          <a:xfrm>
            <a:off x="6977222" y="1609280"/>
            <a:ext cx="1748642" cy="700168"/>
          </a:xfrm>
          <a:prstGeom prst="wedgeRoundRectCallout">
            <a:avLst>
              <a:gd name="adj1" fmla="val -130464"/>
              <a:gd name="adj2" fmla="val 9291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Fino a 5 metastasi</a:t>
            </a:r>
          </a:p>
        </p:txBody>
      </p:sp>
      <p:sp>
        <p:nvSpPr>
          <p:cNvPr id="27" name="Circle"/>
          <p:cNvSpPr>
            <a:spLocks noChangeArrowheads="1"/>
          </p:cNvSpPr>
          <p:nvPr/>
        </p:nvSpPr>
        <p:spPr bwMode="auto">
          <a:xfrm>
            <a:off x="5210039" y="2477712"/>
            <a:ext cx="113084" cy="11153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63500" dist="2694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lvl1pPr>
              <a:defRPr sz="1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x-none" altLang="ko-KR" sz="700">
              <a:solidFill>
                <a:srgbClr val="FFFFFF"/>
              </a:solidFill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64" y="306218"/>
            <a:ext cx="2414219" cy="4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C83FC69A-4E2B-2CC2-9298-302023DA1BDB}"/>
              </a:ext>
            </a:extLst>
          </p:cNvPr>
          <p:cNvGrpSpPr/>
          <p:nvPr/>
        </p:nvGrpSpPr>
        <p:grpSpPr>
          <a:xfrm>
            <a:off x="0" y="0"/>
            <a:ext cx="12403198" cy="6925236"/>
            <a:chOff x="-24159" y="-67236"/>
            <a:chExt cx="12403198" cy="6925236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13F42D9C-2F51-1751-2EF0-5EC3B60BD557}"/>
                </a:ext>
              </a:extLst>
            </p:cNvPr>
            <p:cNvGrpSpPr/>
            <p:nvPr/>
          </p:nvGrpSpPr>
          <p:grpSpPr>
            <a:xfrm>
              <a:off x="-24159" y="-67236"/>
              <a:ext cx="12309714" cy="6925236"/>
              <a:chOff x="-24159" y="-67236"/>
              <a:chExt cx="12309714" cy="6925236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 rotWithShape="1">
              <a:blip r:embed="rId2"/>
              <a:srcRect l="9987" r="8729"/>
              <a:stretch/>
            </p:blipFill>
            <p:spPr>
              <a:xfrm>
                <a:off x="3712091" y="-52081"/>
                <a:ext cx="4463143" cy="6910081"/>
              </a:xfrm>
              <a:prstGeom prst="rect">
                <a:avLst/>
              </a:prstGeom>
            </p:spPr>
          </p:pic>
          <p:pic>
            <p:nvPicPr>
              <p:cNvPr id="5" name="Immagine 4"/>
              <p:cNvPicPr>
                <a:picLocks noChangeAspect="1"/>
              </p:cNvPicPr>
              <p:nvPr/>
            </p:nvPicPr>
            <p:blipFill rotWithShape="1">
              <a:blip r:embed="rId3"/>
              <a:srcRect l="12601" r="12448"/>
              <a:stretch/>
            </p:blipFill>
            <p:spPr>
              <a:xfrm>
                <a:off x="-24159" y="-52080"/>
                <a:ext cx="4158342" cy="6910080"/>
              </a:xfrm>
              <a:prstGeom prst="rect">
                <a:avLst/>
              </a:prstGeom>
            </p:spPr>
          </p:pic>
          <p:grpSp>
            <p:nvGrpSpPr>
              <p:cNvPr id="9" name="Gruppo 8"/>
              <p:cNvGrpSpPr/>
              <p:nvPr/>
            </p:nvGrpSpPr>
            <p:grpSpPr>
              <a:xfrm>
                <a:off x="7728982" y="-67236"/>
                <a:ext cx="4556573" cy="6925236"/>
                <a:chOff x="9417593" y="3596824"/>
                <a:chExt cx="4093004" cy="6461335"/>
              </a:xfrm>
            </p:grpSpPr>
            <p:pic>
              <p:nvPicPr>
                <p:cNvPr id="7" name="Immagin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17593" y="7001687"/>
                  <a:ext cx="4093004" cy="3056472"/>
                </a:xfrm>
                <a:prstGeom prst="rect">
                  <a:avLst/>
                </a:prstGeom>
              </p:spPr>
            </p:pic>
            <p:pic>
              <p:nvPicPr>
                <p:cNvPr id="8" name="Immagine 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17593" y="3596824"/>
                  <a:ext cx="4093004" cy="3404863"/>
                </a:xfrm>
                <a:prstGeom prst="rect">
                  <a:avLst/>
                </a:prstGeom>
              </p:spPr>
            </p:pic>
          </p:grpSp>
        </p:grp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86AA14-F8F9-17CE-4400-34993BFB2975}"/>
                </a:ext>
              </a:extLst>
            </p:cNvPr>
            <p:cNvSpPr/>
            <p:nvPr/>
          </p:nvSpPr>
          <p:spPr>
            <a:xfrm>
              <a:off x="93484" y="3325818"/>
              <a:ext cx="122855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Nella TAC (riga superiore) e nella PET (in basso) si vede un tumore del polmone (cerchio giallo) e una metastasi all’addome (cerchio verde) entrambe scomparse dopo terapia chirurgica sul polmone e radioterapia sulla massa addominale (colonna sulla destra)</a:t>
              </a:r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0D8B46F9-136A-84A2-85C4-9D21EA6088F7}"/>
                </a:ext>
              </a:extLst>
            </p:cNvPr>
            <p:cNvSpPr/>
            <p:nvPr/>
          </p:nvSpPr>
          <p:spPr>
            <a:xfrm>
              <a:off x="10249119" y="1882297"/>
              <a:ext cx="970129" cy="924711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A37C5395-DC87-6468-812E-3942D82A43F0}"/>
                </a:ext>
              </a:extLst>
            </p:cNvPr>
            <p:cNvSpPr/>
            <p:nvPr/>
          </p:nvSpPr>
          <p:spPr>
            <a:xfrm>
              <a:off x="9877108" y="4649828"/>
              <a:ext cx="970129" cy="924711"/>
            </a:xfrm>
            <a:prstGeom prst="ellipse">
              <a:avLst/>
            </a:prstGeom>
            <a:noFill/>
            <a:ln w="19050">
              <a:solidFill>
                <a:srgbClr val="8EF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1DBB877C-DEAF-3A21-B712-3CCA08188FBC}"/>
                </a:ext>
              </a:extLst>
            </p:cNvPr>
            <p:cNvSpPr/>
            <p:nvPr/>
          </p:nvSpPr>
          <p:spPr>
            <a:xfrm>
              <a:off x="2798741" y="5354114"/>
              <a:ext cx="970129" cy="924711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FCDA7B3F-4960-939C-7E00-F804C4BA3F31}"/>
                </a:ext>
              </a:extLst>
            </p:cNvPr>
            <p:cNvSpPr/>
            <p:nvPr/>
          </p:nvSpPr>
          <p:spPr>
            <a:xfrm>
              <a:off x="2741962" y="1725765"/>
              <a:ext cx="970129" cy="924711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80F94DC5-74B0-7F02-8760-1A78D2031336}"/>
                </a:ext>
              </a:extLst>
            </p:cNvPr>
            <p:cNvSpPr/>
            <p:nvPr/>
          </p:nvSpPr>
          <p:spPr>
            <a:xfrm>
              <a:off x="5751198" y="4496445"/>
              <a:ext cx="970129" cy="924711"/>
            </a:xfrm>
            <a:prstGeom prst="ellipse">
              <a:avLst/>
            </a:prstGeom>
            <a:noFill/>
            <a:ln w="19050">
              <a:solidFill>
                <a:srgbClr val="8EF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CD1DB1A2-1EA9-6834-5181-69C629ABF7E9}"/>
                </a:ext>
              </a:extLst>
            </p:cNvPr>
            <p:cNvSpPr/>
            <p:nvPr/>
          </p:nvSpPr>
          <p:spPr>
            <a:xfrm>
              <a:off x="5684191" y="957586"/>
              <a:ext cx="970129" cy="924711"/>
            </a:xfrm>
            <a:prstGeom prst="ellipse">
              <a:avLst/>
            </a:prstGeom>
            <a:noFill/>
            <a:ln w="19050">
              <a:solidFill>
                <a:srgbClr val="8EF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5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395</Words>
  <Application>Microsoft Macintosh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Symbol</vt:lpstr>
      <vt:lpstr>Times New Roman</vt:lpstr>
      <vt:lpstr>Wingdings</vt:lpstr>
      <vt:lpstr>Tema di Office</vt:lpstr>
      <vt:lpstr>Office Theme</vt:lpstr>
      <vt:lpstr>Presentazione standard di PowerPoint</vt:lpstr>
      <vt:lpstr>Presentazione standard di PowerPoint</vt:lpstr>
      <vt:lpstr>Differenze biologiche</vt:lpstr>
      <vt:lpstr>la terapia locale sulle metastasi ossia l’asportazione chirurgica o la radioterapia o la termoablazione può essere utile a condizione che  </vt:lpstr>
      <vt:lpstr>Presentazione standard di PowerPoint</vt:lpstr>
      <vt:lpstr>Presentazione standard di PowerPoint</vt:lpstr>
      <vt:lpstr>Studio controllato di Fase III</vt:lpstr>
      <vt:lpstr>Criteri di inclusione 2021</vt:lpstr>
      <vt:lpstr>Presentazione standard di PowerPoint</vt:lpstr>
      <vt:lpstr>Presentazione standard di PowerPoint</vt:lpstr>
    </vt:vector>
  </TitlesOfParts>
  <Company>AOUI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MAURIZIO VALENTINO INFANTE</dc:creator>
  <cp:lastModifiedBy>Maurizio Infante</cp:lastModifiedBy>
  <cp:revision>83</cp:revision>
  <cp:lastPrinted>2022-10-14T06:52:19Z</cp:lastPrinted>
  <dcterms:created xsi:type="dcterms:W3CDTF">2021-09-23T15:48:41Z</dcterms:created>
  <dcterms:modified xsi:type="dcterms:W3CDTF">2022-11-01T16:23:58Z</dcterms:modified>
</cp:coreProperties>
</file>